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8" roundtripDataSignature="AMtx7mij3wFvSvMbIl9aP69T90/TPIhw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C776B5-49D6-48C9-AA27-8885967CC0D0}">
  <a:tblStyle styleId="{46C776B5-49D6-48C9-AA27-8885967CC0D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2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0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3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3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9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5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6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96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9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7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7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97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7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9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0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0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00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0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1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1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101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2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9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9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9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782366" y="892527"/>
            <a:ext cx="132480" cy="78805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885918" y="771550"/>
            <a:ext cx="5256584" cy="942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프로젝트</a:t>
            </a:r>
            <a:endParaRPr b="1" i="0" sz="28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온라인 숙소 예약 사이트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2960898" y="3579862"/>
            <a:ext cx="32222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4조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김주혁 김다은 이현우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오수경 조아라 최진영</a:t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073" y="1792227"/>
            <a:ext cx="3507854" cy="155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0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구조 – 게시판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505" y="1347614"/>
            <a:ext cx="6834989" cy="295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11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구조 – 게시판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11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509" y="1491630"/>
            <a:ext cx="7864982" cy="27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(사용자)숙소검색 목록조회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12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2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" name="Google Shape;1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800" y="1018329"/>
            <a:ext cx="5636400" cy="39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(사용자)숙소검색 지도로 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389" y="1046076"/>
            <a:ext cx="3497221" cy="408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(사용자)숙소검색 결과없음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8524" y="1010230"/>
            <a:ext cx="5026951" cy="409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(사용자)숙소검색 필터적용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5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5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7" name="Google Shape;2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840" y="1046076"/>
            <a:ext cx="7452320" cy="396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16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6"/>
          <p:cNvSpPr txBox="1"/>
          <p:nvPr/>
        </p:nvSpPr>
        <p:spPr>
          <a:xfrm>
            <a:off x="670620" y="330210"/>
            <a:ext cx="77898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(사용자)검색결과없이 필터검색에 접근할 수 없도록 접근 제한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p16"/>
          <p:cNvPicPr preferRelativeResize="0"/>
          <p:nvPr/>
        </p:nvPicPr>
        <p:blipFill rotWithShape="1">
          <a:blip r:embed="rId3">
            <a:alphaModFix/>
          </a:blip>
          <a:srcRect b="0" l="32675" r="20863" t="0"/>
          <a:stretch/>
        </p:blipFill>
        <p:spPr>
          <a:xfrm>
            <a:off x="2195736" y="1923678"/>
            <a:ext cx="5034772" cy="220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(사용자)숙소상세조회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17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987574"/>
            <a:ext cx="4896544" cy="40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(사용자)숙소상세조회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18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7" name="Google Shape;2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285" y="987574"/>
            <a:ext cx="5237430" cy="409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670620" y="330210"/>
            <a:ext cx="44774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(사용자)숙소상세조회에서 리뷰 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9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298" y="987574"/>
            <a:ext cx="6413884" cy="400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3707904" y="586230"/>
            <a:ext cx="17281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rgbClr val="F18579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 </a:t>
            </a:r>
            <a:r>
              <a:rPr b="1" i="0" lang="ko-KR" sz="2400" u="none" cap="none" strike="noStrike">
                <a:solidFill>
                  <a:srgbClr val="F18579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b="1" sz="2400">
              <a:solidFill>
                <a:srgbClr val="F1857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3688594" y="1131590"/>
            <a:ext cx="2035534" cy="353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프로젝트 소개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프로젝트 특징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개발 환경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데이터 구조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기능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06 시연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07 개발 일정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08 담당 업무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09 후기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670620" y="330210"/>
            <a:ext cx="5341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(사용자)숙소상세조회에서 리뷰 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0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7" name="Google Shape;27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72" y="1012716"/>
            <a:ext cx="6419056" cy="401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[사용자] 마이페이지 (마일리지 내역 확인)</a:t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7998" y="758044"/>
            <a:ext cx="4419972" cy="401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22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[사용자] 마이페이지 (찜한 숙소)</a:t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7744" y="725403"/>
            <a:ext cx="4415832" cy="4189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[사용자] 여행일정 - 메인페이지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7" name="Google Shape;30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000" y="987574"/>
            <a:ext cx="7308304" cy="3599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[사용자] 여행일정 - 여행도시선택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24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24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692" y="911620"/>
            <a:ext cx="7236296" cy="357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[사용자] 여행일정 – 여행일자 선택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7" name="Google Shape;3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846" y="758044"/>
            <a:ext cx="6928308" cy="409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26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p26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[사용자] 여행일정 - 일정만들기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26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26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7" name="Google Shape;3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844" y="843558"/>
            <a:ext cx="7380312" cy="366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[사용자] 여행일정 – 일정만들기 / 장소 세부 정보 확인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27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7" name="Google Shape;3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2" y="987574"/>
            <a:ext cx="7377222" cy="364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사용자#자유게시판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28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211" y="1046076"/>
            <a:ext cx="6865578" cy="388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사용자#자유게시판(검색)</a:t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9" name="Google Shape;3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692" y="1044209"/>
            <a:ext cx="7368219" cy="394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소개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7" name="Google Shape;107;p3"/>
          <p:cNvGraphicFramePr/>
          <p:nvPr/>
        </p:nvGraphicFramePr>
        <p:xfrm>
          <a:off x="458258" y="1131590"/>
          <a:ext cx="3000000" cy="3000000"/>
        </p:xfrm>
        <a:graphic>
          <a:graphicData uri="http://schemas.openxmlformats.org/drawingml/2006/table">
            <a:tbl>
              <a:tblPr bandRow="1" firstCol="1">
                <a:noFill/>
                <a:tableStyleId>{46C776B5-49D6-48C9-AA27-8885967CC0D0}</a:tableStyleId>
              </a:tblPr>
              <a:tblGrid>
                <a:gridCol w="1316075"/>
                <a:gridCol w="1141500"/>
                <a:gridCol w="5760650"/>
              </a:tblGrid>
              <a:tr h="42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A9A1">
                        <a:alpha val="84705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온라인 숙소 예약 사이트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27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이용자, 숙소 제공자(호스트), 관리자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2569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구현목표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이용자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로그인, 로그아웃, 회원가입 등 기본적인 회원 기능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검색 및 목록 확인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기본 정보 조회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예약/결제/취소 기능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예약한 숙소 위치기반 주변 맛집, 관광지 정보 확인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각종 게시판 조회 및 게시글 작성, 수정, 삭제 기능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채팅상담 기능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제공자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(호스트)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호스트 정보 등록, 수정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등록, 수정, 삭제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3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회원, 호스트 관리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블랙리스트 관리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관리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 상담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메인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9" name="Google Shape;3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613" y="1202647"/>
            <a:ext cx="4028741" cy="3513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작성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31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0767" y="1183635"/>
            <a:ext cx="5322466" cy="372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32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670620" y="330210"/>
            <a:ext cx="4765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신고대상회원 검색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44" y="1851670"/>
            <a:ext cx="4176464" cy="21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5794" y="1851670"/>
            <a:ext cx="4147106" cy="210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33"/>
          <p:cNvSpPr txBox="1"/>
          <p:nvPr/>
        </p:nvSpPr>
        <p:spPr>
          <a:xfrm>
            <a:off x="670620" y="330210"/>
            <a:ext cx="4765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이미지 다중 첨부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722" y="1347614"/>
            <a:ext cx="5852524" cy="3291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34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작성 성공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0" name="Google Shape;4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7628" y="1995686"/>
            <a:ext cx="4248743" cy="138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5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상세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5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0" name="Google Shape;4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013" y="1202647"/>
            <a:ext cx="2095974" cy="3723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36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670620" y="330210"/>
            <a:ext cx="44774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이미지 다운로드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729" y="1123456"/>
            <a:ext cx="6428542" cy="365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7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댓글 작성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37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0" name="Google Shape;4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2879" y="1220942"/>
            <a:ext cx="4478242" cy="156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2879" y="3017423"/>
            <a:ext cx="4478242" cy="1589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37"/>
          <p:cNvCxnSpPr>
            <a:stCxn id="450" idx="2"/>
            <a:endCxn id="451" idx="0"/>
          </p:cNvCxnSpPr>
          <p:nvPr/>
        </p:nvCxnSpPr>
        <p:spPr>
          <a:xfrm>
            <a:off x="4572000" y="2784055"/>
            <a:ext cx="0" cy="233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8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댓글 삭제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8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2" name="Google Shape;4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3318" y="1202647"/>
            <a:ext cx="3757364" cy="203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8947" y="3651870"/>
            <a:ext cx="2886106" cy="944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38"/>
          <p:cNvCxnSpPr>
            <a:endCxn id="463" idx="0"/>
          </p:cNvCxnSpPr>
          <p:nvPr/>
        </p:nvCxnSpPr>
        <p:spPr>
          <a:xfrm>
            <a:off x="4572000" y="3363870"/>
            <a:ext cx="0" cy="288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9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수정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3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39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4" name="Google Shape;4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491630"/>
            <a:ext cx="5136532" cy="278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6885" y="2390527"/>
            <a:ext cx="3045595" cy="98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39"/>
          <p:cNvCxnSpPr/>
          <p:nvPr/>
        </p:nvCxnSpPr>
        <p:spPr>
          <a:xfrm>
            <a:off x="5436096" y="2884314"/>
            <a:ext cx="338781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특징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17" name="Google Shape;117;p4"/>
          <p:cNvGraphicFramePr/>
          <p:nvPr/>
        </p:nvGraphicFramePr>
        <p:xfrm>
          <a:off x="426596" y="1367714"/>
          <a:ext cx="3000000" cy="3000000"/>
        </p:xfrm>
        <a:graphic>
          <a:graphicData uri="http://schemas.openxmlformats.org/drawingml/2006/table">
            <a:tbl>
              <a:tblPr bandRow="1" firstCol="1">
                <a:noFill/>
                <a:tableStyleId>{46C776B5-49D6-48C9-AA27-8885967CC0D0}</a:tableStyleId>
              </a:tblPr>
              <a:tblGrid>
                <a:gridCol w="1327700"/>
                <a:gridCol w="6963125"/>
              </a:tblGrid>
              <a:tr h="2219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이용자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회원가입을 통해 서비스를 이용할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지역 선택, 숙박 일자 지정, 숙소명을 입력하여 숙소 검색을 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 결과를 목록으로 확인하고 숙소를 선택하여 숙소 정보를 조회할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예약/결제/취소를 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예약한 숙소의 위치를 기반으로 주변 맛집, 관광지 정보를 확인할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각종 게시판을 조회할 수 있고 사용자가 작성할 수 있는 게시판은 작성, 수정, 삭제할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이용 시 마일리지를 적립할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채팅상담 기능을 이용하여 문의 할 수 있다.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제공자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(호스트)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호스트 정보를 입력하여 숙소를 제공하는 호스트로 등록할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숙소 등록, 수정, 삭제를 할 수 있다.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40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40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수정 후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40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40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6" name="Google Shape;4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7913" y="1165648"/>
            <a:ext cx="2388173" cy="365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41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답글 작성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41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41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6" name="Google Shape;4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44" y="1202647"/>
            <a:ext cx="7190112" cy="3456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42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42"/>
          <p:cNvSpPr txBox="1"/>
          <p:nvPr/>
        </p:nvSpPr>
        <p:spPr>
          <a:xfrm>
            <a:off x="670620" y="330210"/>
            <a:ext cx="43334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답글 작성 후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42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42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485" y="1227413"/>
            <a:ext cx="7309029" cy="326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43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43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삭제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43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6" name="Google Shape;5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354" y="1214020"/>
            <a:ext cx="5341772" cy="207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2525" y="3624052"/>
            <a:ext cx="4171429" cy="13523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Google Shape;518;p43"/>
          <p:cNvCxnSpPr>
            <a:endCxn id="517" idx="0"/>
          </p:cNvCxnSpPr>
          <p:nvPr/>
        </p:nvCxnSpPr>
        <p:spPr>
          <a:xfrm>
            <a:off x="4818240" y="3353452"/>
            <a:ext cx="0" cy="2706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4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44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44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삭제 불가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44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8" name="Google Shape;5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524" y="1377449"/>
            <a:ext cx="4180952" cy="13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1524" y="3003798"/>
            <a:ext cx="4190476" cy="13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5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45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45"/>
          <p:cNvSpPr txBox="1"/>
          <p:nvPr/>
        </p:nvSpPr>
        <p:spPr>
          <a:xfrm>
            <a:off x="670620" y="330210"/>
            <a:ext cx="42614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제목으로 검색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45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9" name="Google Shape;5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26" y="1419622"/>
            <a:ext cx="7199947" cy="2817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46"/>
          <p:cNvSpPr txBox="1"/>
          <p:nvPr/>
        </p:nvSpPr>
        <p:spPr>
          <a:xfrm>
            <a:off x="670620" y="330210"/>
            <a:ext cx="4981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제목으로 검색 결과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46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46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9" name="Google Shape;5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682" y="1347614"/>
            <a:ext cx="7136636" cy="320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47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47"/>
          <p:cNvSpPr txBox="1"/>
          <p:nvPr/>
        </p:nvSpPr>
        <p:spPr>
          <a:xfrm>
            <a:off x="670620" y="330210"/>
            <a:ext cx="44054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이름으로 검색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47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47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9" name="Google Shape;5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923" y="1419622"/>
            <a:ext cx="7320153" cy="288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48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48"/>
          <p:cNvSpPr txBox="1"/>
          <p:nvPr/>
        </p:nvSpPr>
        <p:spPr>
          <a:xfrm>
            <a:off x="670620" y="330210"/>
            <a:ext cx="47654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이름으로 검색 결과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48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9" name="Google Shape;5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856" y="1275606"/>
            <a:ext cx="7164288" cy="324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49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49"/>
          <p:cNvSpPr txBox="1"/>
          <p:nvPr/>
        </p:nvSpPr>
        <p:spPr>
          <a:xfrm>
            <a:off x="670620" y="330210"/>
            <a:ext cx="4693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아이디로 검색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p4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49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9" name="Google Shape;57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086" y="1491630"/>
            <a:ext cx="6945828" cy="274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5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특징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27" name="Google Shape;127;p5"/>
          <p:cNvGraphicFramePr/>
          <p:nvPr/>
        </p:nvGraphicFramePr>
        <p:xfrm>
          <a:off x="426596" y="1995686"/>
          <a:ext cx="3000000" cy="3000000"/>
        </p:xfrm>
        <a:graphic>
          <a:graphicData uri="http://schemas.openxmlformats.org/drawingml/2006/table">
            <a:tbl>
              <a:tblPr bandRow="1" firstCol="1">
                <a:noFill/>
                <a:tableStyleId>{46C776B5-49D6-48C9-AA27-8885967CC0D0}</a:tableStyleId>
              </a:tblPr>
              <a:tblGrid>
                <a:gridCol w="1327700"/>
                <a:gridCol w="6963125"/>
              </a:tblGrid>
              <a:tr h="1823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회원, 호스트 정보를 조회할 수 있고 블랙리스트로 등록할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블랙리스트 정보를 조회할 수 있고 블랙리스트에서 해제할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호스트가 등록한 숙소 정보를 조회할 수 있고 수정 및 삭제할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채팅으로 사용자의 문의사항을 답변할 수 있다.</a:t>
                      </a:r>
                      <a:endParaRPr/>
                    </a:p>
                    <a:p>
                      <a:pPr indent="-228600" lvl="0" marL="2286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AutoNum type="arabicPeriod"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각종 게시판을 조회할 수 있고 작성, 수정, 삭제할 수 있다.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0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50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50"/>
          <p:cNvSpPr txBox="1"/>
          <p:nvPr/>
        </p:nvSpPr>
        <p:spPr>
          <a:xfrm>
            <a:off x="670620" y="330210"/>
            <a:ext cx="4693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아이디로 검색 결과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p50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50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9" name="Google Shape;58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7797" y="1222837"/>
            <a:ext cx="4248406" cy="3651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51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670620" y="330210"/>
            <a:ext cx="54135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비로그인으로 회원기능 접근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p51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51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9" name="Google Shape;59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524" y="1995559"/>
            <a:ext cx="4180952" cy="11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52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52"/>
          <p:cNvSpPr txBox="1"/>
          <p:nvPr/>
        </p:nvSpPr>
        <p:spPr>
          <a:xfrm>
            <a:off x="670620" y="330210"/>
            <a:ext cx="5845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(사용자)신고게시판 타인이 작성한 글 수정, 삭제 접근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52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52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9" name="Google Shape;60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2000" y="1981274"/>
            <a:ext cx="4200000" cy="118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53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53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(사용자)Q&amp;A – 목록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53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53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9" name="Google Shape;61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6" y="1094395"/>
            <a:ext cx="4730511" cy="3649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4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54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54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(사용자) Q&amp;A – 글작성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p54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54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9" name="Google Shape;62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202" y="1131590"/>
            <a:ext cx="6019596" cy="382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5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55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55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(사용자) Q&amp;A – 글수정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55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55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9" name="Google Shape;63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294" y="1200365"/>
            <a:ext cx="6031411" cy="362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6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56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56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(사용자) Q&amp;A – 글삭제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56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56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9" name="Google Shape;6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750" y="1070772"/>
            <a:ext cx="5928499" cy="394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7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57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57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회원) 리뷰게시판 목록조회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57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57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0" name="Google Shape;6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104" y="1046076"/>
            <a:ext cx="6005791" cy="401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8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58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58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회원) 리뷰게시판 상세조회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58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58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1" name="Google Shape;67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855" y="982272"/>
            <a:ext cx="4500290" cy="406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9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p59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59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회원) 리뷰게시판 상세조회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5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59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2" name="Google Shape;68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8742" y="987574"/>
            <a:ext cx="4866515" cy="398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7" name="Google Shape;137;p6"/>
          <p:cNvGraphicFramePr/>
          <p:nvPr/>
        </p:nvGraphicFramePr>
        <p:xfrm>
          <a:off x="2463294" y="1419622"/>
          <a:ext cx="3000000" cy="3000000"/>
        </p:xfrm>
        <a:graphic>
          <a:graphicData uri="http://schemas.openxmlformats.org/drawingml/2006/table">
            <a:tbl>
              <a:tblPr bandRow="1" firstCol="1">
                <a:noFill/>
                <a:tableStyleId>{46C776B5-49D6-48C9-AA27-8885967CC0D0}</a:tableStyleId>
              </a:tblPr>
              <a:tblGrid>
                <a:gridCol w="1193075"/>
                <a:gridCol w="3024325"/>
              </a:tblGrid>
              <a:tr h="619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운영체제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Windows 10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언어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Java(JDK 1.8)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IDE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STS(3.9.11)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endParaRPr sz="12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Oracle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6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Apache Tomcat 8.5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0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60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회원) 리뷰게시판 작성하기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60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3" name="Google Shape;6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8382" y="1116273"/>
            <a:ext cx="6267235" cy="39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1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61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61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회원) 리뷰게시판 수정하기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p61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4" name="Google Shape;70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489" y="1046076"/>
            <a:ext cx="5097021" cy="406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2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62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62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회원) 리뷰게시판 삭제하기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62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5" name="Google Shape;7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868" y="1046076"/>
            <a:ext cx="6948264" cy="3894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3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63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63"/>
          <p:cNvSpPr txBox="1"/>
          <p:nvPr/>
        </p:nvSpPr>
        <p:spPr>
          <a:xfrm>
            <a:off x="670620" y="330210"/>
            <a:ext cx="5701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회원) 로그인하지 않은 회원의 리뷰게시판 접근 제한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63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p63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6" name="Google Shape;72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442" y="1923678"/>
            <a:ext cx="6147116" cy="205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4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p64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p64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[사용자] 여행일정 – 일정 공유게시판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64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5" name="Google Shape;735;p64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6" name="Google Shape;73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843558"/>
            <a:ext cx="3459513" cy="394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5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65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65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관리자) 리뷰게시판 목록조회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65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65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7" name="Google Shape;74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5860" y="1181254"/>
            <a:ext cx="7092280" cy="388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6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66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5" name="Google Shape;755;p66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관리자) 리뷰게시판 상세조회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6" name="Google Shape;756;p66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7" name="Google Shape;757;p66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8" name="Google Shape;75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0991" y="968880"/>
            <a:ext cx="5262018" cy="398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7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67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p67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관리자) 리뷰게시판 상세조회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67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8" name="Google Shape;768;p67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9" name="Google Shape;76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1060313"/>
            <a:ext cx="5757224" cy="403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8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68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68"/>
          <p:cNvSpPr txBox="1"/>
          <p:nvPr/>
        </p:nvSpPr>
        <p:spPr>
          <a:xfrm>
            <a:off x="670620" y="330210"/>
            <a:ext cx="37573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관리자) 리뷰게시판 삭제하기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8" name="Google Shape;778;p68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9" name="Google Shape;779;p68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0" name="Google Shape;78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864" y="1046076"/>
            <a:ext cx="7020272" cy="393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9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8" name="Google Shape;788;p69"/>
          <p:cNvSpPr txBox="1"/>
          <p:nvPr/>
        </p:nvSpPr>
        <p:spPr>
          <a:xfrm>
            <a:off x="670620" y="330210"/>
            <a:ext cx="57015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– 관리자) 관리자가 아닌 사람의 리뷰게시판 접근 제한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9" name="Google Shape;789;p6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p69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1" name="Google Shape;7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544" y="1562048"/>
            <a:ext cx="6070912" cy="201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7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구조 – 회원 및 관리자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890" y="1419622"/>
            <a:ext cx="6954220" cy="321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0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70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70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여행정보 게시판 – 목록보기 (계층형)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9" name="Google Shape;799;p70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70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1" name="Google Shape;80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277" y="952489"/>
            <a:ext cx="5837446" cy="392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1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p71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p71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여행정보 게시판 – 새 글쓰기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71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71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1" name="Google Shape;81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32" y="843558"/>
            <a:ext cx="6601726" cy="4076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2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7" name="Google Shape;817;p72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8" name="Google Shape;818;p72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여행정보 게시판 – 게시글 수정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72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0" name="Google Shape;820;p72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1" name="Google Shape;82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41" y="758044"/>
            <a:ext cx="7029517" cy="407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73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73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여행정보 게시판 – 게시글 삭제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73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73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1" name="Google Shape;83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200" y="792543"/>
            <a:ext cx="6337599" cy="394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4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7" name="Google Shape;837;p74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8" name="Google Shape;838;p74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여행정보 게시판 – 글 상세조회 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9" name="Google Shape;839;p74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p74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1" name="Google Shape;84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1800" y="758044"/>
            <a:ext cx="3258221" cy="409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5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7" name="Google Shape;847;p75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8" name="Google Shape;848;p75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이벤트 게시판 목록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9" name="Google Shape;849;p75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75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1" name="Google Shape;851;p75"/>
          <p:cNvPicPr preferRelativeResize="0"/>
          <p:nvPr/>
        </p:nvPicPr>
        <p:blipFill rotWithShape="1">
          <a:blip r:embed="rId3">
            <a:alphaModFix/>
          </a:blip>
          <a:srcRect b="24871" l="0" r="0" t="0"/>
          <a:stretch/>
        </p:blipFill>
        <p:spPr>
          <a:xfrm>
            <a:off x="2592585" y="1131590"/>
            <a:ext cx="3958829" cy="353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6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7" name="Google Shape;857;p76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76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이벤트 게시판 검색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p76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p76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1" name="Google Shape;861;p76"/>
          <p:cNvPicPr preferRelativeResize="0"/>
          <p:nvPr/>
        </p:nvPicPr>
        <p:blipFill rotWithShape="1">
          <a:blip r:embed="rId3">
            <a:alphaModFix/>
          </a:blip>
          <a:srcRect b="58690" l="17318" r="35379" t="0"/>
          <a:stretch/>
        </p:blipFill>
        <p:spPr>
          <a:xfrm>
            <a:off x="2223190" y="1563638"/>
            <a:ext cx="4697620" cy="252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7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p77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p77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이벤트 게시판 글쓰기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9" name="Google Shape;869;p77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77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1" name="Google Shape;871;p77"/>
          <p:cNvPicPr preferRelativeResize="0"/>
          <p:nvPr/>
        </p:nvPicPr>
        <p:blipFill rotWithShape="1">
          <a:blip r:embed="rId3">
            <a:alphaModFix/>
          </a:blip>
          <a:srcRect b="34599" l="15995" r="35106" t="10800"/>
          <a:stretch/>
        </p:blipFill>
        <p:spPr>
          <a:xfrm>
            <a:off x="2591780" y="1347614"/>
            <a:ext cx="3960440" cy="335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8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7" name="Google Shape;877;p78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p78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이벤트 게시판 상세 보기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78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78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1" name="Google Shape;881;p78"/>
          <p:cNvPicPr preferRelativeResize="0"/>
          <p:nvPr/>
        </p:nvPicPr>
        <p:blipFill rotWithShape="1">
          <a:blip r:embed="rId3">
            <a:alphaModFix/>
          </a:blip>
          <a:srcRect b="38418" l="16664" r="35569" t="2020"/>
          <a:stretch/>
        </p:blipFill>
        <p:spPr>
          <a:xfrm>
            <a:off x="2339752" y="1202647"/>
            <a:ext cx="4464496" cy="358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9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79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79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이벤트 게시판 글 수정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7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79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1" name="Google Shape;891;p79"/>
          <p:cNvPicPr preferRelativeResize="0"/>
          <p:nvPr/>
        </p:nvPicPr>
        <p:blipFill rotWithShape="1">
          <a:blip r:embed="rId3">
            <a:alphaModFix/>
          </a:blip>
          <a:srcRect b="52419" l="15876" r="35125" t="2020"/>
          <a:stretch/>
        </p:blipFill>
        <p:spPr>
          <a:xfrm>
            <a:off x="539552" y="1911242"/>
            <a:ext cx="3660726" cy="2127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79"/>
          <p:cNvPicPr preferRelativeResize="0"/>
          <p:nvPr/>
        </p:nvPicPr>
        <p:blipFill rotWithShape="1">
          <a:blip r:embed="rId4">
            <a:alphaModFix/>
          </a:blip>
          <a:srcRect b="37400" l="16388" r="34961" t="2400"/>
          <a:stretch/>
        </p:blipFill>
        <p:spPr>
          <a:xfrm>
            <a:off x="4606942" y="1680793"/>
            <a:ext cx="3310623" cy="2588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구조 – 숙소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585" y="1202647"/>
            <a:ext cx="6278829" cy="34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0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8" name="Google Shape;898;p80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9" name="Google Shape;899;p80"/>
          <p:cNvSpPr txBox="1"/>
          <p:nvPr/>
        </p:nvSpPr>
        <p:spPr>
          <a:xfrm>
            <a:off x="670620" y="330210"/>
            <a:ext cx="8077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- [관리자] 이벤트 게시판 글 삭제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p80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p80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2" name="Google Shape;90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729" y="1707654"/>
            <a:ext cx="6114542" cy="256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1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8" name="Google Shape;908;p81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9" name="Google Shape;909;p81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0" name="Google Shape;910;p81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p81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06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2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82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p82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일정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82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82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07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82"/>
          <p:cNvSpPr txBox="1"/>
          <p:nvPr/>
        </p:nvSpPr>
        <p:spPr>
          <a:xfrm>
            <a:off x="2397852" y="1153076"/>
            <a:ext cx="434829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기간 : 2021.03.04 ~ 2021.03.21 (18일)</a:t>
            </a:r>
            <a:endParaRPr/>
          </a:p>
        </p:txBody>
      </p:sp>
      <p:graphicFrame>
        <p:nvGraphicFramePr>
          <p:cNvPr id="922" name="Google Shape;922;p82"/>
          <p:cNvGraphicFramePr/>
          <p:nvPr/>
        </p:nvGraphicFramePr>
        <p:xfrm>
          <a:off x="149078" y="16356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{46C776B5-49D6-48C9-AA27-8885967CC0D0}</a:tableStyleId>
              </a:tblPr>
              <a:tblGrid>
                <a:gridCol w="1222850"/>
                <a:gridCol w="208275"/>
                <a:gridCol w="208275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  <a:gridCol w="410750"/>
              </a:tblGrid>
              <a:tr h="3600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6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7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8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9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10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12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13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14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15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16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17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18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19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20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21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기확안</a:t>
                      </a:r>
                      <a:endParaRPr b="1"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F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요구 분석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959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ERD 설계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Script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38C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화면 설계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D5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D5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구현 및 테스트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A0C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문서 작업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8953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BD9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3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8" name="Google Shape;928;p83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9" name="Google Shape;929;p83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 업무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0" name="Google Shape;930;p83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1" name="Google Shape;931;p83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32" name="Google Shape;932;p83"/>
          <p:cNvGraphicFramePr/>
          <p:nvPr/>
        </p:nvGraphicFramePr>
        <p:xfrm>
          <a:off x="462600" y="12592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{46C776B5-49D6-48C9-AA27-8885967CC0D0}</a:tableStyleId>
              </a:tblPr>
              <a:tblGrid>
                <a:gridCol w="1408350"/>
                <a:gridCol w="2124975"/>
                <a:gridCol w="2664300"/>
                <a:gridCol w="2232250"/>
              </a:tblGrid>
              <a:tr h="58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설계단계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구현단계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마무리단계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</a:tr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김주혁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요구사항 분석, ERD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Script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화면 설계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더미데이터 생성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(사용자)신고게시판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(관리자)회원, 호스트, 블랙리스트 관리, 신고게시판 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테스트 및 에러 수정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본인 구현파트 화면캡처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발표용 PPT 세팅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발표용 PPT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프로젝트 최종요약본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김다은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요구사항 분석, ERD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Script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화면 설계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더미데이터 생성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깃허브 프로젝트 세팅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(사용자)마이페이지(고객), 관심숙소, 여행일정, 여행정보 게시판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(관리자)여행정보 게시판 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테스트 및 에러 수정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본인 구현파트 화면캡처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발표용 PPT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프로젝트 최종요약본 세팅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프로젝트 최종요약본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이현우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요구사항 분석, ERD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Script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화면 설계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더미데이터 생성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(사용자)채팅상담, Q&amp;A 게시판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(관리자)숙소관리, 채팅상담, Q&amp;A 게시판 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테스트 및 에러 수정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본인 구현파트 화면캡처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발표용 PPT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프로젝트 최종요약본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4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p84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9" name="Google Shape;939;p84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 업무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0" name="Google Shape;940;p84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p84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08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42" name="Google Shape;942;p84"/>
          <p:cNvGraphicFramePr/>
          <p:nvPr/>
        </p:nvGraphicFramePr>
        <p:xfrm>
          <a:off x="462600" y="12592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{46C776B5-49D6-48C9-AA27-8885967CC0D0}</a:tableStyleId>
              </a:tblPr>
              <a:tblGrid>
                <a:gridCol w="1408350"/>
                <a:gridCol w="2124975"/>
                <a:gridCol w="2664300"/>
                <a:gridCol w="2232250"/>
              </a:tblGrid>
              <a:tr h="58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설계단계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구현단계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/>
                        <a:t>마무리단계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</a:tr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오수경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요구사항 분석, ERD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Script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화면 설계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더미데이터 생성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(사용자)마이페이지(호스트), 호스트 되기, 이벤트 게시판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(관리자)이벤트 게시판 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테스트 및 에러 수정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본인 구현파트 화면캡처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발표용 PPT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프로젝트 최종요약본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조아라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요구사항 분석, ERD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Script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화면 설계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더미데이터 생성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(사용자)숙소 검색, 숙소 목록, 숙소 상세, 리뷰게시판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(관리자)리뷰게시판 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테스트 및 에러 수정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본인 구현파트 화면캡처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발표용 PPT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프로젝트 최종요약본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최진영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요구사항 분석, ERD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Script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화면 설계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더미데이터 생성</a:t>
                      </a:r>
                      <a:endParaRPr sz="12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(사용자)숙소 예약/결제/취소/환불, 자유게시판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(관리자)자유게시판 관리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테스트 및 에러 수정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본인 구현파트 화면캡처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발표용 PPT 작성</a:t>
                      </a:r>
                      <a:endParaRPr sz="1200" u="none" cap="none" strike="noStrike"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Char char="-"/>
                      </a:pPr>
                      <a:r>
                        <a:rPr lang="ko-KR" sz="1200" u="none" cap="none" strike="noStrike"/>
                        <a:t>프로젝트 최종요약본 작성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5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8" name="Google Shape;948;p85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9" name="Google Shape;949;p85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0" name="Google Shape;950;p85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1" name="Google Shape;951;p85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52" name="Google Shape;952;p85"/>
          <p:cNvGraphicFramePr/>
          <p:nvPr/>
        </p:nvGraphicFramePr>
        <p:xfrm>
          <a:off x="462600" y="12592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{46C776B5-49D6-48C9-AA27-8885967CC0D0}</a:tableStyleId>
              </a:tblPr>
              <a:tblGrid>
                <a:gridCol w="1373100"/>
                <a:gridCol w="6845700"/>
              </a:tblGrid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김주혁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-KR" sz="1200" u="none" cap="none" strike="noStrike">
                          <a:solidFill>
                            <a:srgbClr val="404040"/>
                          </a:solidFill>
                        </a:rPr>
                        <a:t>쌍용교육센터에서의 마지막 프로젝트</a:t>
                      </a:r>
                      <a:endParaRPr b="1" sz="1200" u="none" cap="none" strike="noStrike">
                        <a:solidFill>
                          <a:srgbClr val="40404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Servlet/JSP 프로젝트가 끝나자마자 Spring 프로젝트를 시작해서 처음엔 조금 벅찬 느낌이었습니다. 그래도 전 프로젝트와 동일한 팀원으로 프로젝트를 진행해서 작업 시간은 많이 단축되었습니다. 프로젝트를 진행하면서 동시에 이력서와 포트폴리오 작업을 병행하다 보니 생각했던 모든 업무를 구현하지 못해서 아쉽지만, 특정 업무에 집중하여 구현했습니다. 그 결과 퀄리티는 전 프로젝트보다 좋아졌다고 생각합니다.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스프링 프레임워크를 사용해 작업하는데 아직 많이 부족하다고 느꼈습니다. 의존 주입(DI)과 관점 지향 프로그래밍(AOP)에 대한 이해와 사용 방법이 조금 어려웠고, 앞으로 공부도 많이 하고 연습도 많이 해야겠다고 생각했습니다.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벌써 쌍용교육센터에서의 마지막 프로젝트를 마무리한다는 것이 실감 나지 않습니다. 약 6개월이라는 시간이 금방 지나간 느낌입니다. 그동안 했던 프로젝트를 더 신경 써서 했더라면 더 완벽하게 했을 텐데… 하는 아쉬움도 있지만, 같이 프로젝트를 진행한 팀원들 덕분에 잘 마무리할 수 있었고 정말 고마웠고, 고생했다고 말하고 싶습니다.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6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8" name="Google Shape;958;p86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86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86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86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62" name="Google Shape;962;p86"/>
          <p:cNvGraphicFramePr/>
          <p:nvPr/>
        </p:nvGraphicFramePr>
        <p:xfrm>
          <a:off x="462600" y="12592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{46C776B5-49D6-48C9-AA27-8885967CC0D0}</a:tableStyleId>
              </a:tblPr>
              <a:tblGrid>
                <a:gridCol w="1373100"/>
                <a:gridCol w="6845700"/>
              </a:tblGrid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김다은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 이번 스프링 프로젝트는 센터에서 과정 중 진행하는 마지막 프로젝트로써 우리 조는 에어비앤비를 벤치마킹하여 "에어비앤나"라는 숙소 중개 사이트를 구현해보았다.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 10일 남짓한 시간 안 에 타이트하게 진행하는 프로젝트다 보니 앞서 한 프로젝트들과는 차원이 다른 속도로 일을 했는데, 스프링의 이점을 이 때 안 것 같다. 물론 초기 세팅하는데 좀 애를 먹었지만 익숙해지고나니 JSP/Servlet으로 같은 업무를 구현했을 때보다 걸리는 시간이 1/3로 줄어서 촉박했던 프로젝트 기간 대비 구현해낸 업무량이 꽤 많았다는 생각이 든다. 처음 JAVA 개발자 과정에 입과 해서 첫 프로젝트를 시작했을 때부터 여행일정 만드는 것 을 구현해보고 싶었는데 마지막 프로젝트 때 드디어 하게 되어서 신나게 작업했던 것 같다. 이 과정에서 내가 어느 쪽으로 진로를 결정해야 할 지도 다시 생각해보는 계기가 되었다.</a:t>
                      </a:r>
                      <a:endParaRPr b="0" sz="1200" u="none" cap="none" strike="noStrike">
                        <a:solidFill>
                          <a:srgbClr val="40404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 마지막 프로젝트다보니 취업준비와 병행하며 진행해서 시간이 좀 더 빠듯하게 느껴졌지만, 바쁘게 진행하니 더 활력이 생겨서 좋았고, 뿌듯한 마음이 들어 좋았다.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 수료 전 마지막 두 프로젝트를 함께한 팀장님, 그리고 팀원분들께 함께 해서 고마웠고, 즐거웠다는 말을 전하고 싶다.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7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8" name="Google Shape;968;p87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9" name="Google Shape;969;p87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0" name="Google Shape;970;p87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p87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72" name="Google Shape;972;p87"/>
          <p:cNvGraphicFramePr/>
          <p:nvPr/>
        </p:nvGraphicFramePr>
        <p:xfrm>
          <a:off x="462601" y="23022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{46C776B5-49D6-48C9-AA27-8885967CC0D0}</a:tableStyleId>
              </a:tblPr>
              <a:tblGrid>
                <a:gridCol w="1373100"/>
                <a:gridCol w="6845700"/>
              </a:tblGrid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이현우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Jsp/Servlet 개념을  이해하지 못한채 스프링 수업을 듣게되었는데, 개인일정으로 수업을 빠지게 되면서 프로젝트 담당부분을 커버하지 못해 아쉬움이 너무크다.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수료 이후 서버 전체 개념을 다시 잡은뒤, 4월 20일까지 기능구현을 다시 시도 할 예정이다.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8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8" name="Google Shape;978;p88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9" name="Google Shape;979;p88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0" name="Google Shape;980;p88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1" name="Google Shape;981;p88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82" name="Google Shape;982;p88"/>
          <p:cNvGraphicFramePr/>
          <p:nvPr/>
        </p:nvGraphicFramePr>
        <p:xfrm>
          <a:off x="349644" y="11190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{46C776B5-49D6-48C9-AA27-8885967CC0D0}</a:tableStyleId>
              </a:tblPr>
              <a:tblGrid>
                <a:gridCol w="1410850"/>
                <a:gridCol w="7033875"/>
              </a:tblGrid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오수경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050"/>
                        <a:buFont typeface="Malgun Gothic"/>
                        <a:buNone/>
                      </a:pPr>
                      <a:r>
                        <a:rPr b="0" lang="ko-KR" sz="1050" u="none" cap="none" strike="noStrike">
                          <a:solidFill>
                            <a:srgbClr val="404040"/>
                          </a:solidFill>
                        </a:rPr>
                        <a:t>이번 프로젝트는 수료 전 마지막 프로젝트로, 취업준비와 동시에 시작했습니다. 그러다 보니 시간에 쫓겨 급하게 진행된 부분이 많이 아쉽습니다. 그러나 배운 내용을 최대한 활용하려고 노력했습니다.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050"/>
                        <a:buFont typeface="Malgun Gothic"/>
                        <a:buNone/>
                      </a:pPr>
                      <a:r>
                        <a:rPr b="0" lang="ko-KR" sz="1050" u="none" cap="none" strike="noStrike">
                          <a:solidFill>
                            <a:srgbClr val="404040"/>
                          </a:solidFill>
                        </a:rPr>
                        <a:t>Spring은 AOP(관점 지향 프로그래밍)으로써 로직을 기준으로 핵심적인 관점, 부가적인 관점으로 나누어서 보고 그 관점을 기준으로 각각 모듈화하여 코드들을 관리하는 framework입니다. @Aspect를 붙인 Controller에서 연관 기능끼리 묶어 모듈화되어 관리합니다. 먼저, tailes 라이브러리를 설치하며 클라이언트 페이지를 관리했습니다. JSP에서 조각 냈던 코드들을 헤더,푸터,본문으로 한번 더 조각을 내어 유지보수에 효과를 주었습니다. JDBC, spring jdbc를 대신한 myBatis를 새롭게 배워 db를 관리했습니다. 코드에서 mapper로 따로 분리되는 쿼리는 훨씬 관리하기 편리했습니다. 라이브러리를 따로 bulid path 하지 않고 pom.xml에서 관리하는 점 또한 편했습니다.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050"/>
                        <a:buFont typeface="Malgun Gothic"/>
                        <a:buNone/>
                      </a:pPr>
                      <a:r>
                        <a:rPr b="0" lang="ko-KR" sz="1050" u="none" cap="none" strike="noStrike">
                          <a:solidFill>
                            <a:srgbClr val="404040"/>
                          </a:solidFill>
                        </a:rPr>
                        <a:t>Spring Boot로 프로젝트를 진행하며 느낀건 Servlet/JSP와 비슷하면서 코드 및 자원 유지보수에 더욱 실용적이고 효과적이라는 점입니다. 초기 셋팅을 하고 본격적인 작업에 들어가기까지의 진입장벽이 높아, 아직 어색하지만 손에 익을 때 까지 노력하겠습니다. 그리고 PointCut과 JoinPoint를 더 공부하여 정의를 제대로 파악 하고 Auth기능을 구현하고 싶습니다.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050"/>
                        <a:buFont typeface="Malgun Gothic"/>
                        <a:buNone/>
                      </a:pPr>
                      <a:r>
                        <a:rPr b="0" lang="ko-KR" sz="1050" u="none" cap="none" strike="noStrike">
                          <a:solidFill>
                            <a:srgbClr val="404040"/>
                          </a:solidFill>
                        </a:rPr>
                        <a:t>spring 프로젝트는 이전 프로젝트와 동일한 팀으로 진행되었고 수업은 대면과 비대면으로 진행되어 의사소통에 큰 어려움이 없었습니다. 2회 연속 팀장을 맡아주신 팀장님께 감사하고 특강 퀄리티로 git을 알려주신 팀원 그리고 많은 질문에 친절히 답변해 주신 모든 팀원들 너무 감사드립니다. 어느 팀 보다 열정 넘쳤던 4조, 모두들 5.5개월 동안 수고하셨습니다!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9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8" name="Google Shape;988;p89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p89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p8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1" name="Google Shape;991;p89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992" name="Google Shape;992;p89"/>
          <p:cNvGraphicFramePr/>
          <p:nvPr/>
        </p:nvGraphicFramePr>
        <p:xfrm>
          <a:off x="462600" y="17029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{46C776B5-49D6-48C9-AA27-8885967CC0D0}</a:tableStyleId>
              </a:tblPr>
              <a:tblGrid>
                <a:gridCol w="1373100"/>
                <a:gridCol w="6845700"/>
              </a:tblGrid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조아라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 지난 프로젝트가 끝나고 쉴새없이 바로 진행된 프로젝트로 초반에는 힘들었습니다. 그렇지만 스프링으로 진행하며 JSP와 서블릿만으로 진행할 때보다는 훨씬 수월하게 구현할 수 있었습니다.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 지난 프로젝트에서는 적용하지 못했던 AJAX를 적용해서 첨부된 이미지 삭제, 모달창으로 해당 리뷰의 리뷰이미지들을 조회하는 기능 등을 구현할 수 있어서 좋았습니다.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 하지만 아직 스프링에 대한 이해가 부족해서 스프링이 가진 다양한 장점에 대해 더 공부해야겠다고 생각했습니다.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 학원에서 진행한 마지막 프로젝트였던만큼 열심히 하려고 했지만 ‘더 잘 할 수 있었을텐데.’하는 아쉬움이 남습니다.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 같이 프로젝트를 진행하며 팀프로젝트의 장점을 느끼게 해준 조원들에게 고맙습니다.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구조 – 예약 및 여행 일정</a:t>
            </a:r>
            <a:endParaRPr b="1"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5756" y="1296144"/>
            <a:ext cx="5732487" cy="329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0"/>
          <p:cNvSpPr/>
          <p:nvPr/>
        </p:nvSpPr>
        <p:spPr>
          <a:xfrm rot="10800000">
            <a:off x="0" y="0"/>
            <a:ext cx="9144000" cy="987574"/>
          </a:xfrm>
          <a:prstGeom prst="flowChartManualInpu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8" name="Google Shape;998;p90"/>
          <p:cNvSpPr/>
          <p:nvPr/>
        </p:nvSpPr>
        <p:spPr>
          <a:xfrm>
            <a:off x="231744" y="215073"/>
            <a:ext cx="451824" cy="451824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90"/>
          <p:cNvSpPr txBox="1"/>
          <p:nvPr/>
        </p:nvSpPr>
        <p:spPr>
          <a:xfrm>
            <a:off x="670620" y="330210"/>
            <a:ext cx="35399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b="1" sz="1800">
              <a:solidFill>
                <a:srgbClr val="40404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0" name="Google Shape;1000;p90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p90"/>
          <p:cNvSpPr txBox="1"/>
          <p:nvPr/>
        </p:nvSpPr>
        <p:spPr>
          <a:xfrm>
            <a:off x="133620" y="271708"/>
            <a:ext cx="6480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09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02" name="Google Shape;1002;p90"/>
          <p:cNvGraphicFramePr/>
          <p:nvPr/>
        </p:nvGraphicFramePr>
        <p:xfrm>
          <a:off x="462600" y="12035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{46C776B5-49D6-48C9-AA27-8885967CC0D0}</a:tableStyleId>
              </a:tblPr>
              <a:tblGrid>
                <a:gridCol w="1373100"/>
                <a:gridCol w="6845700"/>
              </a:tblGrid>
              <a:tr h="989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lt1"/>
                          </a:solidFill>
                        </a:rPr>
                        <a:t>최진영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85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네번째  Spring MVC 기반의 마지막 프로젝트를 진행했습니다. Spring은 다양한 프레임워크와 기술들을 지원하면서도 동시에 처리해야하는 환경설정은 상당히 복잡했습니다. 하지만 프로젝트를 진행하며  Aspect를  만들고 조인포인트를 통해 어드바이스가 적용될 수 있는 위치를 정하는 등의 AOP와 의존주입과 같은 Spring 기반의 로직에 적응되기 시작했습니다.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약 한달이라는 짧은 시간에 단기속성의 형식으로 배운 언어이고 프로젝트는  시간이 부족한  관계로 최종 결과물에 대한 완성도가 낮아 아쉬움이 큰 프로젝트였지만 수료 후에도  참고서나 인터넷 자료를 통해 결과물의 완성도도 높이고  반드시 능숙할 정도로 숙달하고 싶은 언어였습니다.  웹프로그래밍을 배우고 팀프로젝트도 만들었던 6개월이라는 시간은 스스로 웹프로그래머라 칭할 수 있을지 모르겠지만 장래의 이 분야의 전문가가 될 수 있는 시간으로 발판삼아 성장하는 프로그래머가 되야겠다는 생각을 했습니다.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200"/>
                        <a:buFont typeface="Malgun Gothic"/>
                        <a:buNone/>
                      </a:pPr>
                      <a:r>
                        <a:rPr b="0" lang="ko-KR" sz="1200" u="none" cap="none" strike="noStrike">
                          <a:solidFill>
                            <a:srgbClr val="404040"/>
                          </a:solidFill>
                        </a:rPr>
                        <a:t>마지막으로 모두 힘든 시기를 보내고 있습니다. 이렇게 순조롭게 마무리 할 수 있었던 것은 팀원분들과 함께 의지하고 공동의 목표를 달성하기 위해 노력한 덕분이라고 생각합니다. 모두 좋은 결과 얻기 바라며 끝가지 좋은 일만 생기기를 바랍니다.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91"/>
          <p:cNvGrpSpPr/>
          <p:nvPr/>
        </p:nvGrpSpPr>
        <p:grpSpPr>
          <a:xfrm>
            <a:off x="2881809" y="2217807"/>
            <a:ext cx="3380383" cy="707886"/>
            <a:chOff x="3203848" y="2217807"/>
            <a:chExt cx="3380383" cy="707886"/>
          </a:xfrm>
        </p:grpSpPr>
        <p:sp>
          <p:nvSpPr>
            <p:cNvPr id="1008" name="Google Shape;1008;p91"/>
            <p:cNvSpPr txBox="1"/>
            <p:nvPr/>
          </p:nvSpPr>
          <p:spPr>
            <a:xfrm>
              <a:off x="3203848" y="2217807"/>
              <a:ext cx="2736304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rgbClr val="40404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감사합니다</a:t>
              </a:r>
              <a:endParaRPr/>
            </a:p>
          </p:txBody>
        </p:sp>
        <p:sp>
          <p:nvSpPr>
            <p:cNvPr id="1009" name="Google Shape;1009;p91"/>
            <p:cNvSpPr/>
            <p:nvPr/>
          </p:nvSpPr>
          <p:spPr>
            <a:xfrm>
              <a:off x="5946446" y="2355726"/>
              <a:ext cx="637785" cy="432048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2006-10-05T04:04:58Z</dcterms:created>
  <dc:creator>Microsoft Corporation</dc:creator>
</cp:coreProperties>
</file>